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Raleway Heavy" charset="1" panose="00000000000000000000"/>
      <p:regular r:id="rId14"/>
    </p:embeddedFont>
    <p:embeddedFont>
      <p:font typeface="Raleway Bold" charset="1" panose="00000000000000000000"/>
      <p:regular r:id="rId15"/>
    </p:embeddedFont>
    <p:embeddedFont>
      <p:font typeface="Raleway" charset="1" panose="00000000000000000000"/>
      <p:regular r:id="rId16"/>
    </p:embeddedFont>
    <p:embeddedFont>
      <p:font typeface="Roboto" charset="1" panose="02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media/image3.jpeg>
</file>

<file path=ppt/media/image4.pn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283244">
            <a:off x="-4759168" y="4375423"/>
            <a:ext cx="10358005" cy="10410055"/>
          </a:xfrm>
          <a:custGeom>
            <a:avLst/>
            <a:gdLst/>
            <a:ahLst/>
            <a:cxnLst/>
            <a:rect r="r" b="b" t="t" l="l"/>
            <a:pathLst>
              <a:path h="10410055" w="1035800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741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2455026" y="-917369"/>
            <a:ext cx="4220884" cy="4220884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051607" y="3064684"/>
            <a:ext cx="11730461" cy="242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390"/>
              </a:lnSpc>
              <a:spcBef>
                <a:spcPct val="0"/>
              </a:spcBef>
            </a:pPr>
            <a:r>
              <a:rPr lang="en-US" b="true" sz="17682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Market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51607" y="5065814"/>
            <a:ext cx="6333149" cy="242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390"/>
              </a:lnSpc>
              <a:spcBef>
                <a:spcPct val="0"/>
              </a:spcBef>
            </a:pPr>
            <a:r>
              <a:rPr lang="en-US" b="true" sz="17682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Pulse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12262" y="8660591"/>
            <a:ext cx="3631063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Presented by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12262" y="9034401"/>
            <a:ext cx="3631063" cy="422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6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JoStack Crusaders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3882414" y="6088611"/>
            <a:ext cx="5809652" cy="5809652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79439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661483" y="295175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932299" y="1494091"/>
            <a:ext cx="6758148" cy="7298819"/>
          </a:xfrm>
          <a:custGeom>
            <a:avLst/>
            <a:gdLst/>
            <a:ahLst/>
            <a:cxnLst/>
            <a:rect r="r" b="b" t="t" l="l"/>
            <a:pathLst>
              <a:path h="7298819" w="6758148">
                <a:moveTo>
                  <a:pt x="0" y="0"/>
                </a:moveTo>
                <a:lnTo>
                  <a:pt x="6758148" y="0"/>
                </a:lnTo>
                <a:lnTo>
                  <a:pt x="6758148" y="7298818"/>
                </a:lnTo>
                <a:lnTo>
                  <a:pt x="0" y="72988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0926" t="0" r="-30926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665335" y="858141"/>
            <a:ext cx="10568507" cy="835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22"/>
              </a:lnSpc>
              <a:spcBef>
                <a:spcPct val="0"/>
              </a:spcBef>
            </a:pPr>
            <a:r>
              <a:rPr lang="en-US" b="true" sz="5983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 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3047" y="2614189"/>
            <a:ext cx="9440125" cy="5614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1"/>
              </a:lnSpc>
            </a:pPr>
            <a:r>
              <a:rPr lang="en-US" sz="4443" b="true">
                <a:solidFill>
                  <a:srgbClr val="C75C73"/>
                </a:solidFill>
                <a:latin typeface="Raleway Bold"/>
                <a:ea typeface="Raleway Bold"/>
                <a:cs typeface="Raleway Bold"/>
                <a:sym typeface="Raleway Bold"/>
              </a:rPr>
              <a:t>Why this tool is needed ?</a:t>
            </a:r>
          </a:p>
          <a:p>
            <a:pPr algn="l">
              <a:lnSpc>
                <a:spcPts val="2652"/>
              </a:lnSpc>
            </a:pPr>
          </a:p>
          <a:p>
            <a:pPr algn="l">
              <a:lnSpc>
                <a:spcPts val="2652"/>
              </a:lnSpc>
            </a:pPr>
          </a:p>
          <a:p>
            <a:pPr algn="l">
              <a:lnSpc>
                <a:spcPts val="2652"/>
              </a:lnSpc>
            </a:pPr>
          </a:p>
          <a:p>
            <a:pPr algn="l" marL="680231" indent="-340115" lvl="1">
              <a:lnSpc>
                <a:spcPts val="3276"/>
              </a:lnSpc>
              <a:buFont typeface="Arial"/>
              <a:buChar char="•"/>
            </a:pPr>
            <a:r>
              <a:rPr lang="en-US" sz="315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Investors increasingly look at not just fundamentals or technicals, but also market sentiment.</a:t>
            </a:r>
          </a:p>
          <a:p>
            <a:pPr algn="l" marL="680231" indent="-340115" lvl="1">
              <a:lnSpc>
                <a:spcPts val="3276"/>
              </a:lnSpc>
              <a:buFont typeface="Arial"/>
              <a:buChar char="•"/>
            </a:pPr>
            <a:r>
              <a:rPr lang="en-US" sz="315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Social media (especially X) is a real-time source of public mood and chatter about stocks.</a:t>
            </a:r>
          </a:p>
          <a:p>
            <a:pPr algn="l" marL="680231" indent="-340115" lvl="1">
              <a:lnSpc>
                <a:spcPts val="3276"/>
              </a:lnSpc>
              <a:buFont typeface="Arial"/>
              <a:buChar char="•"/>
            </a:pPr>
            <a:r>
              <a:rPr lang="en-US" sz="315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Manual sentiment monitoring is labour-intensive and prone to bias/noise.</a:t>
            </a:r>
          </a:p>
          <a:p>
            <a:pPr algn="l" marL="680231" indent="-340115" lvl="1">
              <a:lnSpc>
                <a:spcPts val="3276"/>
              </a:lnSpc>
              <a:buFont typeface="Arial"/>
              <a:buChar char="•"/>
            </a:pPr>
            <a:r>
              <a:rPr lang="en-US" sz="315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Need for an automated tool to scrape, analyse and quantify sentiment around key stocks.</a:t>
            </a:r>
          </a:p>
          <a:p>
            <a:pPr algn="l">
              <a:lnSpc>
                <a:spcPts val="265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79439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661483" y="295175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701407" y="2378407"/>
            <a:ext cx="6474254" cy="5198121"/>
            <a:chOff x="0" y="0"/>
            <a:chExt cx="7467600" cy="59956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gradFill rotWithShape="true">
              <a:gsLst>
                <a:gs pos="0">
                  <a:srgbClr val="1F1A1A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434265" y="5210810"/>
              <a:ext cx="2596530" cy="786130"/>
            </a:xfrm>
            <a:custGeom>
              <a:avLst/>
              <a:gdLst/>
              <a:ahLst/>
              <a:cxnLst/>
              <a:rect r="r" b="b" t="t" l="l"/>
              <a:pathLst>
                <a:path h="786130" w="2596530">
                  <a:moveTo>
                    <a:pt x="1253815" y="0"/>
                  </a:moveTo>
                  <a:lnTo>
                    <a:pt x="448635" y="0"/>
                  </a:lnTo>
                  <a:cubicBezTo>
                    <a:pt x="448635" y="0"/>
                    <a:pt x="424505" y="370840"/>
                    <a:pt x="399105" y="525780"/>
                  </a:cubicBezTo>
                  <a:cubicBezTo>
                    <a:pt x="354655" y="791210"/>
                    <a:pt x="82875" y="706120"/>
                    <a:pt x="5405" y="762000"/>
                  </a:cubicBezTo>
                  <a:cubicBezTo>
                    <a:pt x="-4755" y="769620"/>
                    <a:pt x="325" y="786130"/>
                    <a:pt x="13025" y="786130"/>
                  </a:cubicBezTo>
                  <a:lnTo>
                    <a:pt x="2583505" y="786130"/>
                  </a:lnTo>
                  <a:cubicBezTo>
                    <a:pt x="2596205" y="786130"/>
                    <a:pt x="2601285" y="769620"/>
                    <a:pt x="2591125" y="762000"/>
                  </a:cubicBezTo>
                  <a:cubicBezTo>
                    <a:pt x="2513655" y="706120"/>
                    <a:pt x="2241875" y="791210"/>
                    <a:pt x="2197425" y="525780"/>
                  </a:cubicBezTo>
                  <a:cubicBezTo>
                    <a:pt x="2172025" y="370840"/>
                    <a:pt x="2147895" y="0"/>
                    <a:pt x="2147895" y="0"/>
                  </a:cubicBezTo>
                  <a:lnTo>
                    <a:pt x="1253815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3"/>
              <a:stretch>
                <a:fillRect l="0" t="-9300" r="0" b="-930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8350716" y="942464"/>
            <a:ext cx="9343611" cy="200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What Market</a:t>
            </a:r>
            <a:r>
              <a:rPr lang="en-US" b="true" sz="7475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Pulse</a:t>
            </a: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 does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71944" y="3497855"/>
            <a:ext cx="8831100" cy="5760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2144" indent="-321072" lvl="1">
              <a:lnSpc>
                <a:spcPts val="4163"/>
              </a:lnSpc>
              <a:buFont typeface="Arial"/>
              <a:buChar char="•"/>
            </a:pPr>
            <a:r>
              <a:rPr lang="en-US" sz="2974">
                <a:solidFill>
                  <a:srgbClr val="FFFFFA"/>
                </a:solidFill>
                <a:latin typeface="Roboto"/>
                <a:ea typeface="Roboto"/>
                <a:cs typeface="Roboto"/>
                <a:sym typeface="Roboto"/>
              </a:rPr>
              <a:t>Scrapes social media (X/Twitter) posts related to selected stocks.</a:t>
            </a:r>
          </a:p>
          <a:p>
            <a:pPr algn="just" marL="642144" indent="-321072" lvl="1">
              <a:lnSpc>
                <a:spcPts val="4163"/>
              </a:lnSpc>
              <a:buFont typeface="Arial"/>
              <a:buChar char="•"/>
            </a:pPr>
            <a:r>
              <a:rPr lang="en-US" sz="2974">
                <a:solidFill>
                  <a:srgbClr val="FFFFFA"/>
                </a:solidFill>
                <a:latin typeface="Roboto"/>
                <a:ea typeface="Roboto"/>
                <a:cs typeface="Roboto"/>
                <a:sym typeface="Roboto"/>
              </a:rPr>
              <a:t>Performs Natural Language Processing (NLP) to determine sentiment (positive/negative/neutral).</a:t>
            </a:r>
          </a:p>
          <a:p>
            <a:pPr algn="just" marL="642144" indent="-321072" lvl="1">
              <a:lnSpc>
                <a:spcPts val="4163"/>
              </a:lnSpc>
              <a:buFont typeface="Arial"/>
              <a:buChar char="•"/>
            </a:pPr>
            <a:r>
              <a:rPr lang="en-US" sz="2974">
                <a:solidFill>
                  <a:srgbClr val="FFFFFA"/>
                </a:solidFill>
                <a:latin typeface="Roboto"/>
                <a:ea typeface="Roboto"/>
                <a:cs typeface="Roboto"/>
                <a:sym typeface="Roboto"/>
              </a:rPr>
              <a:t>Handles data (collection, cleaning, chunking, analysis).</a:t>
            </a:r>
          </a:p>
          <a:p>
            <a:pPr algn="just" marL="642144" indent="-321072" lvl="1">
              <a:lnSpc>
                <a:spcPts val="4163"/>
              </a:lnSpc>
              <a:buFont typeface="Arial"/>
              <a:buChar char="•"/>
            </a:pPr>
            <a:r>
              <a:rPr lang="en-US" sz="2974">
                <a:solidFill>
                  <a:srgbClr val="FFFFFA"/>
                </a:solidFill>
                <a:latin typeface="Roboto"/>
                <a:ea typeface="Roboto"/>
                <a:cs typeface="Roboto"/>
                <a:sym typeface="Roboto"/>
              </a:rPr>
              <a:t>Potentially sends alerts (e.g., via SMS) when sentiment crosses certain thresholds.</a:t>
            </a:r>
          </a:p>
          <a:p>
            <a:pPr algn="just" marL="642144" indent="-321072" lvl="1">
              <a:lnSpc>
                <a:spcPts val="4163"/>
              </a:lnSpc>
              <a:buFont typeface="Arial"/>
              <a:buChar char="•"/>
            </a:pPr>
            <a:r>
              <a:rPr lang="en-US" sz="2974">
                <a:solidFill>
                  <a:srgbClr val="FFFFFA"/>
                </a:solidFill>
                <a:latin typeface="Roboto"/>
                <a:ea typeface="Roboto"/>
                <a:cs typeface="Roboto"/>
                <a:sym typeface="Roboto"/>
              </a:rPr>
              <a:t>Enables users/investors to visualise and act on social-mood insights.</a:t>
            </a:r>
          </a:p>
          <a:p>
            <a:pPr algn="just">
              <a:lnSpc>
                <a:spcPts val="4163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103299" y="38334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59675" y="-12354245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294590" y="1995020"/>
            <a:ext cx="4959427" cy="1053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6"/>
              </a:lnSpc>
              <a:spcBef>
                <a:spcPct val="0"/>
              </a:spcBef>
            </a:pPr>
            <a:r>
              <a:rPr lang="en-US" b="true" sz="7775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84749" y="1943139"/>
            <a:ext cx="632855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WorkFlow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3769523" y="4392289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3284206" y="5157750"/>
            <a:ext cx="1665057" cy="679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Data </a:t>
            </a: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Scrapper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932205" y="5157750"/>
            <a:ext cx="166505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Data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932205" y="5461078"/>
            <a:ext cx="1684196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Chunking</a:t>
            </a:r>
          </a:p>
        </p:txBody>
      </p:sp>
      <p:sp>
        <p:nvSpPr>
          <p:cNvPr name="AutoShape 10" id="10"/>
          <p:cNvSpPr/>
          <p:nvPr/>
        </p:nvSpPr>
        <p:spPr>
          <a:xfrm>
            <a:off x="9071610" y="4413287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8578427" y="5157750"/>
            <a:ext cx="1855646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Sentiment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578427" y="5461078"/>
            <a:ext cx="1855646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Analyzer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24648" y="5157750"/>
            <a:ext cx="196985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Final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24648" y="5461078"/>
            <a:ext cx="1838385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Analysis</a:t>
            </a:r>
          </a:p>
        </p:txBody>
      </p:sp>
      <p:sp>
        <p:nvSpPr>
          <p:cNvPr name="AutoShape 15" id="15"/>
          <p:cNvSpPr/>
          <p:nvPr/>
        </p:nvSpPr>
        <p:spPr>
          <a:xfrm flipV="true">
            <a:off x="6392597" y="4432337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1752953" y="4393263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13853608" y="5118508"/>
            <a:ext cx="2175821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Result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53608" y="5421836"/>
            <a:ext cx="2175821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CSV</a:t>
            </a:r>
          </a:p>
        </p:txBody>
      </p:sp>
      <p:sp>
        <p:nvSpPr>
          <p:cNvPr name="AutoShape 19" id="19"/>
          <p:cNvSpPr/>
          <p:nvPr/>
        </p:nvSpPr>
        <p:spPr>
          <a:xfrm flipV="true">
            <a:off x="3769523" y="6567169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3284206" y="7332630"/>
            <a:ext cx="166505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Sorted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284206" y="7635958"/>
            <a:ext cx="1385861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CSV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932205" y="7332630"/>
            <a:ext cx="166505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Data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932205" y="7635958"/>
            <a:ext cx="1684196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Handling</a:t>
            </a:r>
          </a:p>
        </p:txBody>
      </p:sp>
      <p:sp>
        <p:nvSpPr>
          <p:cNvPr name="AutoShape 24" id="24"/>
          <p:cNvSpPr/>
          <p:nvPr/>
        </p:nvSpPr>
        <p:spPr>
          <a:xfrm>
            <a:off x="9071610" y="6597205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8578427" y="7332630"/>
            <a:ext cx="166505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SMS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578427" y="7635958"/>
            <a:ext cx="1385861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Alerts</a:t>
            </a:r>
          </a:p>
        </p:txBody>
      </p:sp>
      <p:sp>
        <p:nvSpPr>
          <p:cNvPr name="AutoShape 27" id="27"/>
          <p:cNvSpPr/>
          <p:nvPr/>
        </p:nvSpPr>
        <p:spPr>
          <a:xfrm flipV="true">
            <a:off x="6392597" y="6607217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8" id="28"/>
          <p:cNvGrpSpPr/>
          <p:nvPr/>
        </p:nvGrpSpPr>
        <p:grpSpPr>
          <a:xfrm rot="0">
            <a:off x="16787240" y="3132406"/>
            <a:ext cx="4181174" cy="4181174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3176870" y="4070981"/>
            <a:ext cx="624640" cy="624640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3" id="3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5870177" y="4070981"/>
            <a:ext cx="624640" cy="624640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8493252" y="4100967"/>
            <a:ext cx="624640" cy="624640"/>
            <a:chOff x="0" y="0"/>
            <a:chExt cx="812800" cy="8128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9" id="3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1172265" y="4070981"/>
            <a:ext cx="624640" cy="624640"/>
            <a:chOff x="0" y="0"/>
            <a:chExt cx="812800" cy="8128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2" id="4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3851277" y="4100967"/>
            <a:ext cx="624640" cy="624640"/>
            <a:chOff x="0" y="0"/>
            <a:chExt cx="812800" cy="8128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5" id="4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3156048" y="6249868"/>
            <a:ext cx="624640" cy="624640"/>
            <a:chOff x="0" y="0"/>
            <a:chExt cx="812800" cy="81280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8" id="4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5849355" y="6249868"/>
            <a:ext cx="624640" cy="624640"/>
            <a:chOff x="0" y="0"/>
            <a:chExt cx="812800" cy="81280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1" id="5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52" id="52"/>
          <p:cNvGrpSpPr/>
          <p:nvPr/>
        </p:nvGrpSpPr>
        <p:grpSpPr>
          <a:xfrm rot="0">
            <a:off x="8472430" y="6279854"/>
            <a:ext cx="624640" cy="624640"/>
            <a:chOff x="0" y="0"/>
            <a:chExt cx="812800" cy="81280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4" id="5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11224648" y="6294897"/>
            <a:ext cx="624640" cy="624640"/>
            <a:chOff x="0" y="0"/>
            <a:chExt cx="812800" cy="81280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7" id="5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58" id="58"/>
          <p:cNvSpPr txBox="true"/>
          <p:nvPr/>
        </p:nvSpPr>
        <p:spPr>
          <a:xfrm rot="0">
            <a:off x="11224648" y="7254145"/>
            <a:ext cx="3405165" cy="679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</a:pPr>
            <a:r>
              <a:rPr lang="en-US" sz="2509" b="true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User </a:t>
            </a:r>
          </a:p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receives the sms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133412" y="3464843"/>
            <a:ext cx="5798010" cy="4250534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8736819" y="1766922"/>
            <a:ext cx="635233" cy="660823"/>
            <a:chOff x="0" y="0"/>
            <a:chExt cx="167304" cy="17404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7304" cy="174044"/>
            </a:xfrm>
            <a:custGeom>
              <a:avLst/>
              <a:gdLst/>
              <a:ahLst/>
              <a:cxnLst/>
              <a:rect r="r" b="b" t="t" l="l"/>
              <a:pathLst>
                <a:path h="174044" w="167304">
                  <a:moveTo>
                    <a:pt x="0" y="0"/>
                  </a:moveTo>
                  <a:lnTo>
                    <a:pt x="167304" y="0"/>
                  </a:lnTo>
                  <a:lnTo>
                    <a:pt x="167304" y="174044"/>
                  </a:lnTo>
                  <a:lnTo>
                    <a:pt x="0" y="174044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67304" cy="1454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616580" y="1190559"/>
            <a:ext cx="495942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Market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16580" y="2327801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Pulse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27571" y="1638757"/>
            <a:ext cx="3333876" cy="788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87"/>
              </a:lnSpc>
            </a:pPr>
            <a:r>
              <a:rPr lang="en-US" sz="4562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Tech Stack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480921" y="3090467"/>
            <a:ext cx="8522481" cy="517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4020" indent="-357010" lvl="1">
              <a:lnSpc>
                <a:spcPts val="3439"/>
              </a:lnSpc>
              <a:buFont typeface="Arial"/>
              <a:buChar char="•"/>
            </a:pPr>
            <a:r>
              <a:rPr lang="en-US" sz="3307">
                <a:solidFill>
                  <a:srgbClr val="C6269E"/>
                </a:solidFill>
                <a:latin typeface="Raleway"/>
                <a:ea typeface="Raleway"/>
                <a:cs typeface="Raleway"/>
                <a:sym typeface="Raleway"/>
              </a:rPr>
              <a:t>Language</a:t>
            </a:r>
            <a:r>
              <a:rPr lang="en-US" sz="330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 Python (all modules)</a:t>
            </a:r>
          </a:p>
          <a:p>
            <a:pPr algn="l" marL="714020" indent="-357010" lvl="1">
              <a:lnSpc>
                <a:spcPts val="3439"/>
              </a:lnSpc>
              <a:buFont typeface="Arial"/>
              <a:buChar char="•"/>
            </a:pPr>
            <a:r>
              <a:rPr lang="en-US" sz="3307">
                <a:solidFill>
                  <a:srgbClr val="C6269E"/>
                </a:solidFill>
                <a:latin typeface="Raleway"/>
                <a:ea typeface="Raleway"/>
                <a:cs typeface="Raleway"/>
                <a:sym typeface="Raleway"/>
              </a:rPr>
              <a:t>Libraries </a:t>
            </a:r>
            <a:r>
              <a:rPr lang="en-US" sz="330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/ </a:t>
            </a:r>
            <a:r>
              <a:rPr lang="en-US" sz="3307">
                <a:solidFill>
                  <a:srgbClr val="C6269E"/>
                </a:solidFill>
                <a:latin typeface="Raleway"/>
                <a:ea typeface="Raleway"/>
                <a:cs typeface="Raleway"/>
                <a:sym typeface="Raleway"/>
              </a:rPr>
              <a:t>frameworks</a:t>
            </a:r>
            <a:r>
              <a:rPr lang="en-US" sz="330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  pandas for data handling, NLP libraries (FinBert) depending on implementation.</a:t>
            </a:r>
          </a:p>
          <a:p>
            <a:pPr algn="l" marL="714020" indent="-357010" lvl="1">
              <a:lnSpc>
                <a:spcPts val="3439"/>
              </a:lnSpc>
              <a:buFont typeface="Arial"/>
              <a:buChar char="•"/>
            </a:pPr>
            <a:r>
              <a:rPr lang="en-US" sz="3307">
                <a:solidFill>
                  <a:srgbClr val="C6269E"/>
                </a:solidFill>
                <a:latin typeface="Raleway"/>
                <a:ea typeface="Raleway"/>
                <a:cs typeface="Raleway"/>
                <a:sym typeface="Raleway"/>
              </a:rPr>
              <a:t>Data storage/handling:</a:t>
            </a:r>
            <a:r>
              <a:rPr lang="en-US" sz="330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CSV / DataFrame structures (as implied by pandas).</a:t>
            </a:r>
          </a:p>
          <a:p>
            <a:pPr algn="l" marL="714020" indent="-357010" lvl="1">
              <a:lnSpc>
                <a:spcPts val="3439"/>
              </a:lnSpc>
              <a:buFont typeface="Arial"/>
              <a:buChar char="•"/>
            </a:pPr>
            <a:r>
              <a:rPr lang="en-US" sz="3307">
                <a:solidFill>
                  <a:srgbClr val="C6269E"/>
                </a:solidFill>
                <a:latin typeface="Raleway"/>
                <a:ea typeface="Raleway"/>
                <a:cs typeface="Raleway"/>
                <a:sym typeface="Raleway"/>
              </a:rPr>
              <a:t>Deployment/alerts</a:t>
            </a:r>
            <a:r>
              <a:rPr lang="en-US" sz="330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 SMS via services like Twilio – shown by send_sms.py.</a:t>
            </a:r>
          </a:p>
          <a:p>
            <a:pPr algn="l" marL="714020" indent="-357010" lvl="1">
              <a:lnSpc>
                <a:spcPts val="3439"/>
              </a:lnSpc>
              <a:buFont typeface="Arial"/>
              <a:buChar char="•"/>
            </a:pPr>
            <a:r>
              <a:rPr lang="en-US" sz="3307">
                <a:solidFill>
                  <a:srgbClr val="C6269E"/>
                </a:solidFill>
                <a:latin typeface="Raleway"/>
                <a:ea typeface="Raleway"/>
                <a:cs typeface="Raleway"/>
                <a:sym typeface="Raleway"/>
              </a:rPr>
              <a:t>Version control / open source</a:t>
            </a:r>
            <a:r>
              <a:rPr lang="en-US" sz="330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: hosted on GitHub under MIT License.</a:t>
            </a:r>
          </a:p>
          <a:p>
            <a:pPr algn="l">
              <a:lnSpc>
                <a:spcPts val="34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615021" y="1463828"/>
            <a:ext cx="6322695" cy="6322695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3258" y="-75"/>
              <a:ext cx="14906544" cy="14840178"/>
            </a:xfrm>
            <a:custGeom>
              <a:avLst/>
              <a:gdLst/>
              <a:ahLst/>
              <a:cxnLst/>
              <a:rect r="r" b="b" t="t" l="l"/>
              <a:pathLst>
                <a:path h="14840178" w="14906544">
                  <a:moveTo>
                    <a:pt x="7453273" y="75"/>
                  </a:moveTo>
                  <a:cubicBezTo>
                    <a:pt x="4794451" y="-11816"/>
                    <a:pt x="2332496" y="1399825"/>
                    <a:pt x="999642" y="3700470"/>
                  </a:cubicBezTo>
                  <a:cubicBezTo>
                    <a:pt x="-333213" y="6001115"/>
                    <a:pt x="-333213" y="8839064"/>
                    <a:pt x="999642" y="11139709"/>
                  </a:cubicBezTo>
                  <a:cubicBezTo>
                    <a:pt x="2332496" y="13440354"/>
                    <a:pt x="4794451" y="14851995"/>
                    <a:pt x="7453273" y="14840104"/>
                  </a:cubicBezTo>
                  <a:cubicBezTo>
                    <a:pt x="10112093" y="14851995"/>
                    <a:pt x="12574049" y="13440354"/>
                    <a:pt x="13906904" y="11139709"/>
                  </a:cubicBezTo>
                  <a:cubicBezTo>
                    <a:pt x="15239758" y="8839064"/>
                    <a:pt x="15239758" y="6001115"/>
                    <a:pt x="13906904" y="3700470"/>
                  </a:cubicBezTo>
                  <a:cubicBezTo>
                    <a:pt x="12574049" y="1399825"/>
                    <a:pt x="10112093" y="-11816"/>
                    <a:pt x="7453273" y="75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68022" y="200309"/>
              <a:ext cx="14503985" cy="14439411"/>
            </a:xfrm>
            <a:custGeom>
              <a:avLst/>
              <a:gdLst/>
              <a:ahLst/>
              <a:cxnLst/>
              <a:rect r="r" b="b" t="t" l="l"/>
              <a:pathLst>
                <a:path h="14439411" w="14503985">
                  <a:moveTo>
                    <a:pt x="7251993" y="73"/>
                  </a:moveTo>
                  <a:cubicBezTo>
                    <a:pt x="4664974" y="-11497"/>
                    <a:pt x="2269506" y="1362022"/>
                    <a:pt x="972645" y="3600537"/>
                  </a:cubicBezTo>
                  <a:cubicBezTo>
                    <a:pt x="-324215" y="5839051"/>
                    <a:pt x="-324215" y="8600360"/>
                    <a:pt x="972645" y="10838875"/>
                  </a:cubicBezTo>
                  <a:cubicBezTo>
                    <a:pt x="2269506" y="13077389"/>
                    <a:pt x="4664974" y="14450908"/>
                    <a:pt x="7251993" y="14439338"/>
                  </a:cubicBezTo>
                  <a:cubicBezTo>
                    <a:pt x="9839011" y="14450908"/>
                    <a:pt x="12234479" y="13077389"/>
                    <a:pt x="13531340" y="10838875"/>
                  </a:cubicBezTo>
                  <a:cubicBezTo>
                    <a:pt x="14828201" y="8600360"/>
                    <a:pt x="14828201" y="5839051"/>
                    <a:pt x="13531340" y="3600537"/>
                  </a:cubicBezTo>
                  <a:cubicBezTo>
                    <a:pt x="12234479" y="1362022"/>
                    <a:pt x="9839011" y="-11497"/>
                    <a:pt x="7251993" y="73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531276" y="561946"/>
              <a:ext cx="13777477" cy="13716137"/>
            </a:xfrm>
            <a:custGeom>
              <a:avLst/>
              <a:gdLst/>
              <a:ahLst/>
              <a:cxnLst/>
              <a:rect r="r" b="b" t="t" l="l"/>
              <a:pathLst>
                <a:path h="13716137" w="13777477">
                  <a:moveTo>
                    <a:pt x="6888739" y="68"/>
                  </a:moveTo>
                  <a:cubicBezTo>
                    <a:pt x="4431305" y="-10922"/>
                    <a:pt x="2155826" y="1293797"/>
                    <a:pt x="923925" y="3420184"/>
                  </a:cubicBezTo>
                  <a:cubicBezTo>
                    <a:pt x="-307975" y="5546571"/>
                    <a:pt x="-307975" y="8169565"/>
                    <a:pt x="923925" y="10295952"/>
                  </a:cubicBezTo>
                  <a:cubicBezTo>
                    <a:pt x="2155826" y="12422339"/>
                    <a:pt x="4431305" y="13727058"/>
                    <a:pt x="6888739" y="13716068"/>
                  </a:cubicBezTo>
                  <a:cubicBezTo>
                    <a:pt x="9346172" y="13727058"/>
                    <a:pt x="11621651" y="12422339"/>
                    <a:pt x="12853552" y="10295952"/>
                  </a:cubicBezTo>
                  <a:cubicBezTo>
                    <a:pt x="14085452" y="8169565"/>
                    <a:pt x="14085452" y="5546571"/>
                    <a:pt x="12853552" y="3420184"/>
                  </a:cubicBezTo>
                  <a:cubicBezTo>
                    <a:pt x="11621651" y="1293797"/>
                    <a:pt x="9346172" y="-10922"/>
                    <a:pt x="6888739" y="68"/>
                  </a:cubicBezTo>
                  <a:close/>
                </a:path>
              </a:pathLst>
            </a:custGeom>
            <a:blipFill>
              <a:blip r:embed="rId3"/>
              <a:stretch>
                <a:fillRect l="-25134" t="0" r="-25134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988883" y="999982"/>
            <a:ext cx="7320233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Who Can Use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88883" y="2137224"/>
            <a:ext cx="6198516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MarketPulse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8574" y="3528617"/>
            <a:ext cx="9500726" cy="5670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4509" indent="-317255" lvl="1">
              <a:lnSpc>
                <a:spcPts val="4114"/>
              </a:lnSpc>
              <a:buFont typeface="Arial"/>
              <a:buChar char="•"/>
            </a:pPr>
            <a:r>
              <a:rPr lang="en-US" sz="293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Retail investors/traders who want sentiment edge on stocks.</a:t>
            </a:r>
          </a:p>
          <a:p>
            <a:pPr algn="l" marL="634509" indent="-317255" lvl="1">
              <a:lnSpc>
                <a:spcPts val="4114"/>
              </a:lnSpc>
              <a:buFont typeface="Arial"/>
              <a:buChar char="•"/>
            </a:pPr>
            <a:r>
              <a:rPr lang="en-US" sz="293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Hedge funds/quant teams integrating alternative data (social sentiment) into models.</a:t>
            </a:r>
          </a:p>
          <a:p>
            <a:pPr algn="l" marL="634509" indent="-317255" lvl="1">
              <a:lnSpc>
                <a:spcPts val="4114"/>
              </a:lnSpc>
              <a:buFont typeface="Arial"/>
              <a:buChar char="•"/>
            </a:pPr>
            <a:r>
              <a:rPr lang="en-US" sz="293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Financial analysts monitoring market mood as part of risk assessment.</a:t>
            </a:r>
          </a:p>
          <a:p>
            <a:pPr algn="l" marL="634509" indent="-317255" lvl="1">
              <a:lnSpc>
                <a:spcPts val="4114"/>
              </a:lnSpc>
              <a:buFont typeface="Arial"/>
              <a:buChar char="•"/>
            </a:pPr>
            <a:r>
              <a:rPr lang="en-US" sz="293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Media/finance bloggers tracking public perception of companies.</a:t>
            </a:r>
          </a:p>
          <a:p>
            <a:pPr algn="l" marL="634509" indent="-317255" lvl="1">
              <a:lnSpc>
                <a:spcPts val="4114"/>
              </a:lnSpc>
              <a:buFont typeface="Arial"/>
              <a:buChar char="•"/>
            </a:pPr>
            <a:r>
              <a:rPr lang="en-US" sz="293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Academic researchers studying correlation between social sentiment and stock movements.</a:t>
            </a:r>
          </a:p>
          <a:p>
            <a:pPr algn="l">
              <a:lnSpc>
                <a:spcPts val="4114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49383" y="3738950"/>
            <a:ext cx="53756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Market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49383" y="4533723"/>
            <a:ext cx="53756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Pulse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729603" y="1857824"/>
            <a:ext cx="456104" cy="456104"/>
            <a:chOff x="0" y="0"/>
            <a:chExt cx="120126" cy="12012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641812" y="1760021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Multi-Platform Integration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3254103" y="1826696"/>
            <a:ext cx="456104" cy="456104"/>
            <a:chOff x="0" y="0"/>
            <a:chExt cx="120126" cy="1201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4034312" y="1791149"/>
            <a:ext cx="293869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Cloud Scalability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729603" y="5730605"/>
            <a:ext cx="456104" cy="456104"/>
            <a:chOff x="0" y="0"/>
            <a:chExt cx="120126" cy="1201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8641812" y="5624735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Bot-Detection &amp; Noise Filtering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910107" y="5694980"/>
            <a:ext cx="456104" cy="456104"/>
            <a:chOff x="0" y="0"/>
            <a:chExt cx="120126" cy="12012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3710207" y="5644332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Customer Engagement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641812" y="3082384"/>
            <a:ext cx="4268296" cy="1915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9"/>
              </a:lnSpc>
            </a:pPr>
            <a:r>
              <a:rPr lang="en-US" sz="182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Expand MarketPulse to gather sentiment from additional sources like Reddit, financial forums, news articles, and blogs. This makes the sentiment dataset richer and reduces bias from relying on a single platform.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034312" y="2592830"/>
            <a:ext cx="3450488" cy="249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2"/>
              </a:lnSpc>
            </a:pPr>
            <a:r>
              <a:rPr lang="en-US" sz="1780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Deploy the system on cloud infrastructure (AWS, GCP, Azure) to handle large-scale data streams, auto-scaling, and parallel processing. This allows the tool to monitor hundreds of stocks simultaneously without lag.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641812" y="6875277"/>
            <a:ext cx="3496132" cy="260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Implement systems to detect bots, spam accounts, and low-quality posts. Cleaner data means more reliable sentiment scoring and better market insights.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710207" y="6858957"/>
            <a:ext cx="3496132" cy="260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Allow users to have a free trial of our software for 1 week. And provide subscription based membership for future access of the software and the messages.</a:t>
            </a:r>
          </a:p>
        </p:txBody>
      </p:sp>
      <p:grpSp>
        <p:nvGrpSpPr>
          <p:cNvPr name="Group 26" id="26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949383" y="5624927"/>
            <a:ext cx="3321385" cy="1344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64"/>
              </a:lnSpc>
            </a:pPr>
            <a:r>
              <a:rPr lang="en-US" sz="333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Future </a:t>
            </a:r>
          </a:p>
          <a:p>
            <a:pPr algn="l">
              <a:lnSpc>
                <a:spcPts val="3464"/>
              </a:lnSpc>
              <a:spcBef>
                <a:spcPct val="0"/>
              </a:spcBef>
            </a:pPr>
            <a:r>
              <a:rPr lang="en-US" sz="333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Scalable Enhancements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7241479"/>
            <a:ext cx="17956749" cy="16232393"/>
          </a:xfrm>
          <a:custGeom>
            <a:avLst/>
            <a:gdLst/>
            <a:ahLst/>
            <a:cxnLst/>
            <a:rect r="r" b="b" t="t" l="l"/>
            <a:pathLst>
              <a:path h="16232393" w="17956749">
                <a:moveTo>
                  <a:pt x="0" y="0"/>
                </a:moveTo>
                <a:lnTo>
                  <a:pt x="17956749" y="0"/>
                </a:lnTo>
                <a:lnTo>
                  <a:pt x="17956749" y="16232393"/>
                </a:lnTo>
                <a:lnTo>
                  <a:pt x="0" y="162323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178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36014" y="2590961"/>
            <a:ext cx="14208060" cy="5654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551"/>
              </a:lnSpc>
            </a:pPr>
            <a:r>
              <a:rPr lang="en-US" sz="19760" b="true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THANK</a:t>
            </a:r>
          </a:p>
          <a:p>
            <a:pPr algn="ctr">
              <a:lnSpc>
                <a:spcPts val="22960"/>
              </a:lnSpc>
              <a:spcBef>
                <a:spcPct val="0"/>
              </a:spcBef>
            </a:pPr>
            <a:r>
              <a:rPr lang="en-US" b="true" sz="220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DAG5YM43560</dc:identifier>
  <dcterms:modified xsi:type="dcterms:W3CDTF">2011-08-01T06:04:30Z</dcterms:modified>
  <cp:revision>1</cp:revision>
  <dc:title>JoStack Crusaders</dc:title>
</cp:coreProperties>
</file>

<file path=docProps/thumbnail.jpeg>
</file>